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Economica"/>
      <p:regular r:id="rId39"/>
      <p:bold r:id="rId40"/>
      <p:italic r:id="rId41"/>
      <p:boldItalic r:id="rId42"/>
    </p:embeddedFont>
    <p:embeddedFont>
      <p:font typeface="Open Sans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538938-2145-43D9-9AB1-9C7340BA55C6}">
  <a:tblStyle styleId="{C8538938-2145-43D9-9AB1-9C7340BA55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Economica-bold.fntdata"/><Relationship Id="rId20" Type="http://schemas.openxmlformats.org/officeDocument/2006/relationships/slide" Target="slides/slide14.xml"/><Relationship Id="rId42" Type="http://schemas.openxmlformats.org/officeDocument/2006/relationships/font" Target="fonts/Economica-boldItalic.fntdata"/><Relationship Id="rId41" Type="http://schemas.openxmlformats.org/officeDocument/2006/relationships/font" Target="fonts/Economica-italic.fntdata"/><Relationship Id="rId22" Type="http://schemas.openxmlformats.org/officeDocument/2006/relationships/slide" Target="slides/slide16.xml"/><Relationship Id="rId44" Type="http://schemas.openxmlformats.org/officeDocument/2006/relationships/font" Target="fonts/OpenSans-bold.fntdata"/><Relationship Id="rId21" Type="http://schemas.openxmlformats.org/officeDocument/2006/relationships/slide" Target="slides/slide15.xml"/><Relationship Id="rId43" Type="http://schemas.openxmlformats.org/officeDocument/2006/relationships/font" Target="fonts/OpenSans-regular.fntdata"/><Relationship Id="rId24" Type="http://schemas.openxmlformats.org/officeDocument/2006/relationships/slide" Target="slides/slide18.xml"/><Relationship Id="rId46" Type="http://schemas.openxmlformats.org/officeDocument/2006/relationships/font" Target="fonts/OpenSans-boldItalic.fntdata"/><Relationship Id="rId23" Type="http://schemas.openxmlformats.org/officeDocument/2006/relationships/slide" Target="slides/slide17.xml"/><Relationship Id="rId45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Economica-regular.fntdata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b65cc681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db65cc681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b65cc681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b65cc681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ace26f5b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ace26f5b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ace26f5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ace26f5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ace26f5b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ace26f5b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d58df615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d58df615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b65cc6811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b65cc681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c4b041922_0_2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c4b041922_0_2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c4b041922_0_2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c4b041922_0_2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d952b11c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d952b11c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ded32b0788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ded32b0788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b65cc681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b65cc681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d952b11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d952b11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d952b11c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d952b11c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9fc661df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9fc661df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b353367b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b353367b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b353367b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b353367b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9fc661dfe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d9fc661dfe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db65cc681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db65cc681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db97ff702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db97ff702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db97ff702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db97ff702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b65cc6811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b65cc6811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dd952b11ce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dd952b11c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dd952b11c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dd952b11c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db97ff702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db97ff702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c4b041922_0_27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c4b041922_0_2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b65cc681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b65cc681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b65cc681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b65cc681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b65cc681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b65cc681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b65cc681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b65cc681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b65cc681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b65cc681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sci2lab.github.io/ml_tutorial/multiclass_classification/#Random-Forest" TargetMode="External"/><Relationship Id="rId4" Type="http://schemas.openxmlformats.org/officeDocument/2006/relationships/hyperlink" Target="https://www.kaggle.com/dipankarsrirag/topic-modelling-on-emails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789400" y="885400"/>
            <a:ext cx="3565200" cy="205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Text Classification on  Emails</a:t>
            </a:r>
            <a:endParaRPr sz="44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2935600"/>
            <a:ext cx="30546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Fatima, Neha, Bev, Veronika and Sibtain 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 </a:t>
            </a:r>
            <a:r>
              <a:rPr lang="en"/>
              <a:t>Bag </a:t>
            </a:r>
            <a:r>
              <a:rPr lang="en"/>
              <a:t>of Words</a:t>
            </a:r>
            <a:endParaRPr/>
          </a:p>
        </p:txBody>
      </p:sp>
      <p:sp>
        <p:nvSpPr>
          <p:cNvPr id="122" name="Google Shape;122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applying the LDA model, we developed the “</a:t>
            </a:r>
            <a:r>
              <a:rPr lang="en"/>
              <a:t>Bag </a:t>
            </a:r>
            <a:r>
              <a:rPr lang="en"/>
              <a:t>of Words” from the “Filtered Text” column: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Entire sentence is split on spaces and words are separated.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Dictionary of words is created by importing “gensim” and “simple_preprocess” from gensim.utils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Each word will be shown by number of times it appears in the dictionary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0" l="1510" r="1655" t="9444"/>
          <a:stretch/>
        </p:blipFill>
        <p:spPr>
          <a:xfrm>
            <a:off x="203150" y="3149100"/>
            <a:ext cx="4169899" cy="15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776125" y="315925"/>
            <a:ext cx="3711300" cy="22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Crime class</a:t>
            </a:r>
            <a:r>
              <a:rPr lang="en"/>
              <a:t>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Wordcloud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top 20 words</a:t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513" y="2638625"/>
            <a:ext cx="8242977" cy="21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075" y="163600"/>
            <a:ext cx="4018876" cy="249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375" y="66875"/>
            <a:ext cx="4126090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 rotWithShape="1">
          <a:blip r:embed="rId4">
            <a:alphaModFix/>
          </a:blip>
          <a:srcRect b="1729" l="0" r="0" t="0"/>
          <a:stretch/>
        </p:blipFill>
        <p:spPr>
          <a:xfrm>
            <a:off x="465900" y="2638625"/>
            <a:ext cx="8212199" cy="211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4"/>
          <p:cNvSpPr txBox="1"/>
          <p:nvPr>
            <p:ph type="title"/>
          </p:nvPr>
        </p:nvSpPr>
        <p:spPr>
          <a:xfrm>
            <a:off x="776125" y="315925"/>
            <a:ext cx="3711300" cy="22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Politics</a:t>
            </a:r>
            <a:r>
              <a:rPr lang="en"/>
              <a:t> class: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Wordcloud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top 20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375" y="66875"/>
            <a:ext cx="4113978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4">
            <a:alphaModFix/>
          </a:blip>
          <a:srcRect b="2629" l="0" r="0" t="0"/>
          <a:stretch/>
        </p:blipFill>
        <p:spPr>
          <a:xfrm>
            <a:off x="245525" y="2799950"/>
            <a:ext cx="8366825" cy="2142276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>
            <p:ph type="title"/>
          </p:nvPr>
        </p:nvSpPr>
        <p:spPr>
          <a:xfrm>
            <a:off x="776125" y="315925"/>
            <a:ext cx="3711300" cy="22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Science</a:t>
            </a:r>
            <a:r>
              <a:rPr lang="en"/>
              <a:t> class: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Wordcloud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top 20 words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6"/>
          <p:cNvPicPr preferRelativeResize="0"/>
          <p:nvPr/>
        </p:nvPicPr>
        <p:blipFill rotWithShape="1">
          <a:blip r:embed="rId3">
            <a:alphaModFix/>
          </a:blip>
          <a:srcRect b="1912" l="0" r="0" t="0"/>
          <a:stretch/>
        </p:blipFill>
        <p:spPr>
          <a:xfrm>
            <a:off x="465900" y="2657675"/>
            <a:ext cx="8447826" cy="216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300" y="152800"/>
            <a:ext cx="3980426" cy="24858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>
            <p:ph type="title"/>
          </p:nvPr>
        </p:nvSpPr>
        <p:spPr>
          <a:xfrm>
            <a:off x="776125" y="315925"/>
            <a:ext cx="3711300" cy="22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Entertainment</a:t>
            </a:r>
            <a:r>
              <a:rPr lang="en"/>
              <a:t> class: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Wordcloud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top 20 words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87900" y="4728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Model Details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LDA Model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used: lda_model = gensim.models.LdaMulticore(corpus, id2word=id2word,num_topics=num_topics) to build the model and tried with different number of topics.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see distinct clusters when we choose “No. Topics=4”.  If “No. Topics” are increases, intersecting clusters are formed, clearly showing that data set has distinct four categories of text.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pyLDAvis.gensim to see the visuals.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175" y="172275"/>
            <a:ext cx="6695076" cy="4155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8"/>
          <p:cNvSpPr txBox="1"/>
          <p:nvPr/>
        </p:nvSpPr>
        <p:spPr>
          <a:xfrm>
            <a:off x="330050" y="1525050"/>
            <a:ext cx="214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330050" y="43272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pen Sans"/>
                <a:ea typeface="Open Sans"/>
                <a:cs typeface="Open Sans"/>
                <a:sym typeface="Open Sans"/>
              </a:rPr>
              <a:t>LDA with four distinct topics versus LDA with two overlapping clusters</a:t>
            </a:r>
            <a:endParaRPr sz="1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550" y="163925"/>
            <a:ext cx="6740352" cy="416334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/>
          <p:nvPr>
            <p:ph idx="1" type="body"/>
          </p:nvPr>
        </p:nvSpPr>
        <p:spPr>
          <a:xfrm>
            <a:off x="330050" y="4327275"/>
            <a:ext cx="5998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latin typeface="Open Sans"/>
                <a:ea typeface="Open Sans"/>
                <a:cs typeface="Open Sans"/>
                <a:sym typeface="Open Sans"/>
              </a:rPr>
              <a:t>LDA with four distinct topics versus LDA with two overlapping clusters</a:t>
            </a:r>
            <a:endParaRPr sz="1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Multi-Class Neural Network</a:t>
            </a:r>
            <a:r>
              <a:rPr lang="en"/>
              <a:t> </a:t>
            </a:r>
            <a:endParaRPr/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311700" y="1225225"/>
            <a:ext cx="39615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Initial Accuracy: 28 %</a:t>
            </a:r>
            <a:endParaRPr/>
          </a:p>
          <a:p>
            <a:pPr indent="-320675" lvl="0" marL="457200" rtl="0" algn="l">
              <a:spcBef>
                <a:spcPts val="1200"/>
              </a:spcBef>
              <a:spcAft>
                <a:spcPts val="0"/>
              </a:spcAft>
              <a:buSzPts val="1450"/>
              <a:buChar char="●"/>
            </a:pPr>
            <a:r>
              <a:rPr lang="en" sz="1450">
                <a:highlight>
                  <a:schemeClr val="lt1"/>
                </a:highlight>
              </a:rPr>
              <a:t>Changed the Sigmoid to Softmax in the final layer</a:t>
            </a:r>
            <a:endParaRPr sz="1450">
              <a:highlight>
                <a:schemeClr val="lt1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>
                <a:highlight>
                  <a:schemeClr val="lt1"/>
                </a:highlight>
              </a:rPr>
              <a:t>Increased the number of layers </a:t>
            </a:r>
            <a:endParaRPr sz="1450">
              <a:highlight>
                <a:schemeClr val="lt1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>
                <a:highlight>
                  <a:schemeClr val="lt1"/>
                </a:highlight>
              </a:rPr>
              <a:t>Added embedding layer</a:t>
            </a:r>
            <a:endParaRPr sz="1450">
              <a:highlight>
                <a:schemeClr val="lt1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>
                <a:highlight>
                  <a:schemeClr val="lt1"/>
                </a:highlight>
              </a:rPr>
              <a:t>Increased the number of epochs</a:t>
            </a:r>
            <a:endParaRPr sz="1450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/>
              <a:t>Final Accuracy: 58 %</a:t>
            </a:r>
            <a:endParaRPr b="1" i="1"/>
          </a:p>
        </p:txBody>
      </p:sp>
      <p:pic>
        <p:nvPicPr>
          <p:cNvPr id="177" name="Google Shape;177;p30"/>
          <p:cNvPicPr preferRelativeResize="0"/>
          <p:nvPr/>
        </p:nvPicPr>
        <p:blipFill rotWithShape="1">
          <a:blip r:embed="rId3">
            <a:alphaModFix/>
          </a:blip>
          <a:srcRect b="0" l="0" r="6200" t="0"/>
          <a:stretch/>
        </p:blipFill>
        <p:spPr>
          <a:xfrm>
            <a:off x="4136125" y="1147225"/>
            <a:ext cx="4696175" cy="321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1"/>
          <p:cNvPicPr preferRelativeResize="0"/>
          <p:nvPr/>
        </p:nvPicPr>
        <p:blipFill rotWithShape="1">
          <a:blip r:embed="rId3">
            <a:alphaModFix/>
          </a:blip>
          <a:srcRect b="0" l="0" r="0" t="14111"/>
          <a:stretch/>
        </p:blipFill>
        <p:spPr>
          <a:xfrm>
            <a:off x="4928825" y="901025"/>
            <a:ext cx="4146175" cy="227987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1"/>
          <p:cNvSpPr txBox="1"/>
          <p:nvPr>
            <p:ph type="title"/>
          </p:nvPr>
        </p:nvSpPr>
        <p:spPr>
          <a:xfrm>
            <a:off x="418750" y="2445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Multi-Class Supervised Models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84" name="Google Shape;184;p31"/>
          <p:cNvSpPr txBox="1"/>
          <p:nvPr>
            <p:ph idx="1" type="body"/>
          </p:nvPr>
        </p:nvSpPr>
        <p:spPr>
          <a:xfrm>
            <a:off x="311700" y="127875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Multinomial Naive Bayes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Logistic Regression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Linear Support Vector Machine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Forest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We compared the accuracy of 4 classifiers and found Multinomial Naive Bayes to best with accuracy of 67%, Random Forest with worst accuracy if 48%. While, linear SVM and Logistic Regression showed almost </a:t>
            </a:r>
            <a:r>
              <a:rPr lang="en"/>
              <a:t>the</a:t>
            </a:r>
            <a:r>
              <a:rPr lang="en"/>
              <a:t> same accuracy of 63% and 64%, respectively.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63" y="2778300"/>
            <a:ext cx="3480874" cy="18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Text Classification on Emails?</a:t>
            </a:r>
            <a:endParaRPr/>
          </a:p>
        </p:txBody>
      </p:sp>
      <p:sp>
        <p:nvSpPr>
          <p:cNvPr id="70" name="Google Shape;70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classification has wide variety of applications in various domains. 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It can be used in cyber security for classification of documents on the basis of privacy and confidentiality.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It can be used for sentiment analysis for customer reviews in </a:t>
            </a:r>
            <a:r>
              <a:rPr lang="en"/>
              <a:t>online</a:t>
            </a:r>
            <a:r>
              <a:rPr lang="en"/>
              <a:t> shopping etc.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Comparison</a:t>
            </a:r>
            <a:endParaRPr/>
          </a:p>
        </p:txBody>
      </p:sp>
      <p:sp>
        <p:nvSpPr>
          <p:cNvPr id="190" name="Google Shape;190;p3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LDA model gives the percentage relevance of a test data to the topic it belongs to.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NB model give the exact category of test data.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2"/>
                </a:solidFill>
              </a:rPr>
              <a:t>Usability of each model depends on the use case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(problems)?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Whats next? </a:t>
            </a:r>
            <a:endParaRPr/>
          </a:p>
        </p:txBody>
      </p:sp>
      <p:sp>
        <p:nvSpPr>
          <p:cNvPr id="196" name="Google Shape;196;p3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Familiarize with various libraries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Difficult to quantify the parameter, to improve the accuracy of NN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Will use pooling layers to improve the accuracy of the NN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63" y="2778300"/>
            <a:ext cx="3480874" cy="18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Purpose - Webpage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08" name="Google Shape;208;p3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Provide summary of the machine learning models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Provide a text box where the user can input an email and then submit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Machine Learning model will classify the email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Result will show the classification of the email based on each model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Confidence will show the confidence of the classification for each model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User will be able to clear the text box and enter new text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Questions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14" name="Google Shape;214;p3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than the input and output of the classification what else do we want to display?  If anything else do we want a separate page.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there an overall color scheme we want?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Where will we host the webpage?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Tools - Webpage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20" name="Google Shape;220;p3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TBD - server options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Flask - will house the machine learning models (h5 files), once a user enters text in the input box, Flask will apply the machine learning models to the text and show the results in separate panes.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HTML, Bootstrap 4, and CSS stylesheet - will provide the look and feel of the webpage.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TBD - integration of Tableau dashboards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>
            <a:off x="300200" y="1324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Webpage - Homepage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26" name="Google Shape;226;p38"/>
          <p:cNvSpPr txBox="1"/>
          <p:nvPr>
            <p:ph idx="1" type="body"/>
          </p:nvPr>
        </p:nvSpPr>
        <p:spPr>
          <a:xfrm>
            <a:off x="0" y="1528775"/>
            <a:ext cx="8368200" cy="17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8"/>
          <p:cNvSpPr/>
          <p:nvPr/>
        </p:nvSpPr>
        <p:spPr>
          <a:xfrm>
            <a:off x="358300" y="2324500"/>
            <a:ext cx="2919600" cy="75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box</a:t>
            </a:r>
            <a:endParaRPr/>
          </a:p>
        </p:txBody>
      </p:sp>
      <p:sp>
        <p:nvSpPr>
          <p:cNvPr id="228" name="Google Shape;228;p38"/>
          <p:cNvSpPr/>
          <p:nvPr/>
        </p:nvSpPr>
        <p:spPr>
          <a:xfrm>
            <a:off x="358300" y="818500"/>
            <a:ext cx="7969200" cy="35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(jumbotron to be used)</a:t>
            </a:r>
            <a:endParaRPr/>
          </a:p>
        </p:txBody>
      </p:sp>
      <p:sp>
        <p:nvSpPr>
          <p:cNvPr id="229" name="Google Shape;229;p38"/>
          <p:cNvSpPr/>
          <p:nvPr/>
        </p:nvSpPr>
        <p:spPr>
          <a:xfrm>
            <a:off x="358300" y="3242913"/>
            <a:ext cx="1012800" cy="26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</a:t>
            </a:r>
            <a:endParaRPr/>
          </a:p>
        </p:txBody>
      </p:sp>
      <p:sp>
        <p:nvSpPr>
          <p:cNvPr id="230" name="Google Shape;230;p38"/>
          <p:cNvSpPr/>
          <p:nvPr/>
        </p:nvSpPr>
        <p:spPr>
          <a:xfrm>
            <a:off x="358300" y="1343250"/>
            <a:ext cx="7969200" cy="401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description of models; include links 2 separate web pages for each model.</a:t>
            </a:r>
            <a:endParaRPr/>
          </a:p>
        </p:txBody>
      </p:sp>
      <p:sp>
        <p:nvSpPr>
          <p:cNvPr id="231" name="Google Shape;231;p38"/>
          <p:cNvSpPr/>
          <p:nvPr/>
        </p:nvSpPr>
        <p:spPr>
          <a:xfrm>
            <a:off x="1496000" y="3242900"/>
            <a:ext cx="1195800" cy="26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graphicFrame>
        <p:nvGraphicFramePr>
          <p:cNvPr id="232" name="Google Shape;232;p38"/>
          <p:cNvGraphicFramePr/>
          <p:nvPr/>
        </p:nvGraphicFramePr>
        <p:xfrm>
          <a:off x="864800" y="3663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{C8538938-2145-43D9-9AB1-9C7340BA55C6}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Model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Class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Probability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Model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Model 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3" name="Google Shape;233;p38"/>
          <p:cNvSpPr/>
          <p:nvPr/>
        </p:nvSpPr>
        <p:spPr>
          <a:xfrm>
            <a:off x="358300" y="1833875"/>
            <a:ext cx="2919600" cy="401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Text for Classification</a:t>
            </a:r>
            <a:endParaRPr/>
          </a:p>
        </p:txBody>
      </p:sp>
      <p:sp>
        <p:nvSpPr>
          <p:cNvPr id="234" name="Google Shape;234;p38"/>
          <p:cNvSpPr/>
          <p:nvPr/>
        </p:nvSpPr>
        <p:spPr>
          <a:xfrm>
            <a:off x="2861300" y="3242900"/>
            <a:ext cx="1195800" cy="26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>
            <p:ph type="title"/>
          </p:nvPr>
        </p:nvSpPr>
        <p:spPr>
          <a:xfrm>
            <a:off x="300200" y="1324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Webpage (1 and 2) - Models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40" name="Google Shape;240;p39"/>
          <p:cNvSpPr txBox="1"/>
          <p:nvPr>
            <p:ph idx="1" type="body"/>
          </p:nvPr>
        </p:nvSpPr>
        <p:spPr>
          <a:xfrm>
            <a:off x="0" y="1528775"/>
            <a:ext cx="8368200" cy="17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9"/>
          <p:cNvSpPr/>
          <p:nvPr/>
        </p:nvSpPr>
        <p:spPr>
          <a:xfrm>
            <a:off x="300100" y="998600"/>
            <a:ext cx="4128600" cy="35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1</a:t>
            </a:r>
            <a:r>
              <a:rPr lang="en"/>
              <a:t>(jumbotron to be used)</a:t>
            </a:r>
            <a:endParaRPr/>
          </a:p>
        </p:txBody>
      </p:sp>
      <p:sp>
        <p:nvSpPr>
          <p:cNvPr id="242" name="Google Shape;242;p39"/>
          <p:cNvSpPr/>
          <p:nvPr/>
        </p:nvSpPr>
        <p:spPr>
          <a:xfrm>
            <a:off x="300200" y="1576350"/>
            <a:ext cx="8271000" cy="503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Details of the model used. </a:t>
            </a:r>
            <a:endParaRPr/>
          </a:p>
        </p:txBody>
      </p:sp>
      <p:sp>
        <p:nvSpPr>
          <p:cNvPr id="243" name="Google Shape;243;p39"/>
          <p:cNvSpPr/>
          <p:nvPr/>
        </p:nvSpPr>
        <p:spPr>
          <a:xfrm>
            <a:off x="300200" y="2359050"/>
            <a:ext cx="4128600" cy="207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Visuals from model training</a:t>
            </a:r>
            <a:r>
              <a:rPr lang="en"/>
              <a:t> </a:t>
            </a:r>
            <a:endParaRPr/>
          </a:p>
        </p:txBody>
      </p:sp>
      <p:sp>
        <p:nvSpPr>
          <p:cNvPr id="244" name="Google Shape;244;p39"/>
          <p:cNvSpPr/>
          <p:nvPr/>
        </p:nvSpPr>
        <p:spPr>
          <a:xfrm>
            <a:off x="4500850" y="2359050"/>
            <a:ext cx="4070400" cy="207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Visuals from model training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idx="4294967295" type="title"/>
          </p:nvPr>
        </p:nvSpPr>
        <p:spPr>
          <a:xfrm>
            <a:off x="231950" y="241900"/>
            <a:ext cx="2324400" cy="30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lt2"/>
                </a:solidFill>
              </a:rPr>
              <a:t>Text Classification on Emails home webpage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250" name="Google Shape;2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375" y="88687"/>
            <a:ext cx="6360648" cy="496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1"/>
          <p:cNvSpPr txBox="1"/>
          <p:nvPr>
            <p:ph idx="4294967295" type="title"/>
          </p:nvPr>
        </p:nvSpPr>
        <p:spPr>
          <a:xfrm>
            <a:off x="6013700" y="1213375"/>
            <a:ext cx="2853900" cy="128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Naive Bayes Model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56" name="Google Shape;256;p41"/>
          <p:cNvSpPr txBox="1"/>
          <p:nvPr>
            <p:ph idx="4294967295" type="title"/>
          </p:nvPr>
        </p:nvSpPr>
        <p:spPr>
          <a:xfrm>
            <a:off x="179300" y="177025"/>
            <a:ext cx="5834400" cy="9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Latent Dirichlet Allocation</a:t>
            </a:r>
            <a:r>
              <a:rPr lang="en">
                <a:solidFill>
                  <a:schemeClr val="lt2"/>
                </a:solidFill>
              </a:rPr>
              <a:t> Model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257" name="Google Shape;257;p41"/>
          <p:cNvPicPr preferRelativeResize="0"/>
          <p:nvPr/>
        </p:nvPicPr>
        <p:blipFill rotWithShape="1">
          <a:blip r:embed="rId3">
            <a:alphaModFix/>
          </a:blip>
          <a:srcRect b="8900" l="0" r="0" t="0"/>
          <a:stretch/>
        </p:blipFill>
        <p:spPr>
          <a:xfrm>
            <a:off x="179300" y="1080525"/>
            <a:ext cx="5733350" cy="255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5100" y="2500375"/>
            <a:ext cx="5733350" cy="2550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Machine Learning Model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232850"/>
            <a:ext cx="8520600" cy="32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intend to perform text </a:t>
            </a:r>
            <a:r>
              <a:rPr lang="en"/>
              <a:t>classification</a:t>
            </a:r>
            <a:r>
              <a:rPr lang="en"/>
              <a:t> and use </a:t>
            </a:r>
            <a:r>
              <a:rPr lang="en"/>
              <a:t>Latent Dirichlet Allocation algorithm</a:t>
            </a:r>
            <a:r>
              <a:rPr lang="en"/>
              <a:t>.  It is an exploratory process and LDA identifies the hidden topic structures in text documents.  It uses Bayesian statistics and Dirichlet distributions for processing and identifying the topics.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can use the following classification algorithm, along with LDA: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Logistic Regression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Results on the webpage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264" name="Google Shape;264;p42"/>
          <p:cNvPicPr preferRelativeResize="0"/>
          <p:nvPr/>
        </p:nvPicPr>
        <p:blipFill rotWithShape="1">
          <a:blip r:embed="rId3">
            <a:alphaModFix/>
          </a:blip>
          <a:srcRect b="0" l="13348" r="14651" t="0"/>
          <a:stretch/>
        </p:blipFill>
        <p:spPr>
          <a:xfrm>
            <a:off x="311700" y="1200750"/>
            <a:ext cx="5191999" cy="299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2"/>
          <p:cNvPicPr preferRelativeResize="0"/>
          <p:nvPr/>
        </p:nvPicPr>
        <p:blipFill rotWithShape="1">
          <a:blip r:embed="rId4">
            <a:alphaModFix/>
          </a:blip>
          <a:srcRect b="0" l="11207" r="12706" t="0"/>
          <a:stretch/>
        </p:blipFill>
        <p:spPr>
          <a:xfrm>
            <a:off x="4131450" y="1887650"/>
            <a:ext cx="4932274" cy="318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References</a:t>
            </a:r>
            <a:endParaRPr/>
          </a:p>
        </p:txBody>
      </p:sp>
      <p:sp>
        <p:nvSpPr>
          <p:cNvPr id="271" name="Google Shape;271;p43"/>
          <p:cNvSpPr txBox="1"/>
          <p:nvPr>
            <p:ph idx="1" type="body"/>
          </p:nvPr>
        </p:nvSpPr>
        <p:spPr>
          <a:xfrm>
            <a:off x="311700" y="1225225"/>
            <a:ext cx="87432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273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12">
                <a:highlight>
                  <a:schemeClr val="lt1"/>
                </a:highlight>
              </a:rPr>
              <a:t>https://stackabuse.com/python-for-nlp-multi-label-text-classification-with-keras</a:t>
            </a:r>
            <a:endParaRPr sz="1912">
              <a:highlight>
                <a:schemeClr val="lt1"/>
              </a:highlight>
            </a:endParaRPr>
          </a:p>
          <a:p>
            <a:pPr indent="-32273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12">
                <a:highlight>
                  <a:schemeClr val="lt1"/>
                </a:highlight>
              </a:rPr>
              <a:t>https://towardsdatascience.com/multi-class-text-classification-with-scikit-learn-12f1e60e0a9f </a:t>
            </a:r>
            <a:endParaRPr sz="1912">
              <a:highlight>
                <a:schemeClr val="lt1"/>
              </a:highlight>
            </a:endParaRPr>
          </a:p>
          <a:p>
            <a:pPr indent="-32273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12" u="sng">
                <a:highlight>
                  <a:schemeClr val="lt1"/>
                </a:highlight>
                <a:hlinkClick r:id="rId3"/>
              </a:rPr>
              <a:t>https://sci2lab.github.io/ml_tutorial/multiclass_classification/#Random-Forest</a:t>
            </a:r>
            <a:endParaRPr sz="1912">
              <a:highlight>
                <a:schemeClr val="lt1"/>
              </a:highlight>
            </a:endParaRPr>
          </a:p>
          <a:p>
            <a:pPr indent="-32273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12">
                <a:highlight>
                  <a:schemeClr val="lt1"/>
                </a:highlight>
              </a:rPr>
              <a:t>https://stackabuse.com/python-for-nlp-multi-label-text-classification-with-keras</a:t>
            </a:r>
            <a:endParaRPr sz="1912">
              <a:highlight>
                <a:schemeClr val="lt1"/>
              </a:highlight>
            </a:endParaRPr>
          </a:p>
          <a:p>
            <a:pPr indent="-32273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12">
                <a:highlight>
                  <a:schemeClr val="lt1"/>
                </a:highlight>
              </a:rPr>
              <a:t>https://github.com/kapadias/mediumposts/blob/master/natural_language_processing/topic_modeling/data/NIPS%20Papers.zip</a:t>
            </a:r>
            <a:endParaRPr sz="1912">
              <a:highlight>
                <a:schemeClr val="lt1"/>
              </a:highlight>
            </a:endParaRPr>
          </a:p>
          <a:p>
            <a:pPr indent="-32273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12">
                <a:highlight>
                  <a:schemeClr val="lt1"/>
                </a:highlight>
              </a:rPr>
              <a:t>Emails Dataset (</a:t>
            </a:r>
            <a:r>
              <a:rPr lang="en" sz="1912" u="sng">
                <a:highlight>
                  <a:schemeClr val="lt1"/>
                </a:highlight>
                <a:hlinkClick r:id="rId4"/>
              </a:rPr>
              <a:t>https://www.kaggle.com/dipankarsrirag/topic-modelling-on-emails</a:t>
            </a:r>
            <a:endParaRPr sz="1912"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0E0EFF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solidFill>
                <a:srgbClr val="0E0EFF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897"/>
              <a:buFont typeface="Arial"/>
              <a:buNone/>
            </a:pPr>
            <a:r>
              <a:rPr b="1" lang="en" sz="2450">
                <a:solidFill>
                  <a:schemeClr val="lt2"/>
                </a:solidFill>
                <a:highlight>
                  <a:schemeClr val="lt1"/>
                </a:highlight>
              </a:rPr>
              <a:t>Github </a:t>
            </a:r>
            <a:endParaRPr b="1" sz="245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3658"/>
              <a:buFont typeface="Arial"/>
              <a:buNone/>
            </a:pPr>
            <a:r>
              <a:rPr b="1" lang="en" sz="2050">
                <a:solidFill>
                  <a:schemeClr val="lt2"/>
                </a:solidFill>
                <a:highlight>
                  <a:schemeClr val="lt1"/>
                </a:highlight>
              </a:rPr>
              <a:t>https://github.com/bholeneha/Text_Classification</a:t>
            </a:r>
            <a:endParaRPr b="1" sz="2050">
              <a:solidFill>
                <a:schemeClr val="lt2"/>
              </a:solidFill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1100">
              <a:solidFill>
                <a:srgbClr val="815F0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4761"/>
              <a:buFont typeface="Arial"/>
              <a:buNone/>
            </a:pPr>
            <a:r>
              <a:t/>
            </a:r>
            <a:endParaRPr sz="105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4"/>
          <p:cNvSpPr txBox="1"/>
          <p:nvPr>
            <p:ph type="title"/>
          </p:nvPr>
        </p:nvSpPr>
        <p:spPr>
          <a:xfrm>
            <a:off x="311700" y="126647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9600"/>
              <a:t>Thank you!</a:t>
            </a:r>
            <a:endParaRPr sz="9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Latent Dirichlet Allocation (LDA) algorithm  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376" y="1147225"/>
            <a:ext cx="6425627" cy="371492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3566550" y="2441175"/>
            <a:ext cx="1182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2CC"/>
                </a:solidFill>
                <a:latin typeface="Economica"/>
                <a:ea typeface="Economica"/>
                <a:cs typeface="Economica"/>
                <a:sym typeface="Economica"/>
              </a:rPr>
              <a:t>LDA black box</a:t>
            </a:r>
            <a:endParaRPr sz="1600">
              <a:solidFill>
                <a:srgbClr val="FFF2CC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1440975" y="4551125"/>
            <a:ext cx="601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We performed data cleaning before applying LDA model.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Description of Source of Data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64100" y="1489825"/>
            <a:ext cx="8368200" cy="3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Classification on Emails dataset contains email exchanges among journalists with labeled data. </a:t>
            </a:r>
            <a:endParaRPr/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provided by the editor of a newspaper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Labelled folders with text files which are unstructured data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text files are labelled in multiple folders: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6832" l="1326" r="1849" t="4890"/>
          <a:stretch/>
        </p:blipFill>
        <p:spPr>
          <a:xfrm>
            <a:off x="603000" y="3415675"/>
            <a:ext cx="6919550" cy="146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</a:t>
            </a:r>
            <a:r>
              <a:rPr lang="en"/>
              <a:t>s</a:t>
            </a:r>
            <a:r>
              <a:rPr lang="en"/>
              <a:t> we hope to answer with the data</a:t>
            </a:r>
            <a:endParaRPr/>
          </a:p>
        </p:txBody>
      </p:sp>
      <p:sp>
        <p:nvSpPr>
          <p:cNvPr id="97" name="Google Shape;97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Purpose: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Perform text classification on email data and categorize data into four categories; crime, politics, science and entertainment. This problem falls under “Topic Modeling”. </a:t>
            </a:r>
            <a:endParaRPr/>
          </a:p>
        </p:txBody>
      </p:sp>
      <p:sp>
        <p:nvSpPr>
          <p:cNvPr id="98" name="Google Shape;98;p18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Whether machine learning provides a sufficient accuracy level for predicting topic classification on unseen text.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Description of Data Exploration Phase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reviewed a sample of the emails; txt files.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statistical methods were used to analyze the data.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Size was determined to be an issue, therefore, Colab was used for transforming the data.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Description of Analysis Phase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 to text classification, LDA pre-process the raw text/document.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Normalization: Transform text to normal/canonical form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Stemming: reduce a word to its word stem/root without suffixes and prefixes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Stopwordremoval: remove words that do not add any logical meaning.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Lemmatization: Words in third person are changed to first person and verbs in past and future tenses are changed into present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Tokenization: Break text into ‘tokens’, i.e. Words and phrases.  Split the text into sentences and the sentences into words.  Lowercase the words and remove punctuation.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87900" y="4728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Data Preprocessing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performed data cleaning before applying LDA model, and performed the following steps: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Raw data was available in txt files and we created dataframe for all of the data and stored in google Colab.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Stop words are removed and data is lemanized and tokanized.  Imported “stopwords” from nltk.corpus, “WordPunctTokenizer” from nltk.tokanize, “punctuation” from string, and WordNetLemmatizer from nltk.stem.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Cleaned data is stored in the same dataframe with column name “Filtered Text”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